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</p:sldMasterIdLst>
  <p:notesMasterIdLst>
    <p:notesMasterId r:id="rId34"/>
  </p:notesMasterIdLst>
  <p:sldIdLst>
    <p:sldId id="266" r:id="rId2"/>
    <p:sldId id="257" r:id="rId3"/>
    <p:sldId id="267" r:id="rId4"/>
    <p:sldId id="268" r:id="rId5"/>
    <p:sldId id="270" r:id="rId6"/>
    <p:sldId id="274" r:id="rId7"/>
    <p:sldId id="271" r:id="rId8"/>
    <p:sldId id="272" r:id="rId9"/>
    <p:sldId id="273" r:id="rId10"/>
    <p:sldId id="276" r:id="rId11"/>
    <p:sldId id="277" r:id="rId12"/>
    <p:sldId id="279" r:id="rId13"/>
    <p:sldId id="278" r:id="rId14"/>
    <p:sldId id="280" r:id="rId15"/>
    <p:sldId id="282" r:id="rId16"/>
    <p:sldId id="281" r:id="rId17"/>
    <p:sldId id="283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8" r:id="rId29"/>
    <p:sldId id="295" r:id="rId30"/>
    <p:sldId id="296" r:id="rId31"/>
    <p:sldId id="297" r:id="rId32"/>
    <p:sldId id="265" r:id="rId33"/>
  </p:sldIdLst>
  <p:sldSz cx="12192000" cy="6858000"/>
  <p:notesSz cx="6858000" cy="9144000"/>
  <p:embeddedFontLst>
    <p:embeddedFont>
      <p:font typeface="나눔스퀘어" panose="020B0600000101010101" pitchFamily="50" charset="-127"/>
      <p:regular r:id="rId35"/>
    </p:embeddedFont>
    <p:embeddedFont>
      <p:font typeface="나눔스퀘어 Bold" panose="020B0600000101010101" pitchFamily="50" charset="-127"/>
      <p:bold r:id="rId36"/>
    </p:embeddedFont>
    <p:embeddedFont>
      <p:font typeface="나눔스퀘어 ExtraBold" panose="020B0600000101010101" pitchFamily="50" charset="-127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393736"/>
    <a:srgbClr val="F8FAFA"/>
    <a:srgbClr val="FFFFFF"/>
    <a:srgbClr val="F5FDFC"/>
    <a:srgbClr val="F3F9FB"/>
    <a:srgbClr val="E2ECEC"/>
    <a:srgbClr val="E5E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765" autoAdjust="0"/>
  </p:normalViewPr>
  <p:slideViewPr>
    <p:cSldViewPr snapToGrid="0">
      <p:cViewPr varScale="1">
        <p:scale>
          <a:sx n="76" d="100"/>
          <a:sy n="76" d="100"/>
        </p:scale>
        <p:origin x="70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88389-0504-42E6-B9A0-F9AFA8C53A82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0F256-2A0F-4F03-B248-324CF0BD8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929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DALL-E2: VQ-VAE backbone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5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947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576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526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717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690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242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38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808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85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51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870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937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559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164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580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37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632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535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16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log </a:t>
            </a:r>
            <a:r>
              <a:rPr lang="ko-KR" altLang="en-US"/>
              <a:t>를 씌우는 이유는 곱해진 </a:t>
            </a:r>
            <a:r>
              <a:rPr lang="en-US" altLang="ko-KR"/>
              <a:t>term</a:t>
            </a:r>
            <a:r>
              <a:rPr lang="ko-KR" altLang="en-US"/>
              <a:t>간의 분해가 자유롭기 때문</a:t>
            </a:r>
            <a:r>
              <a:rPr lang="en-US" altLang="ko-KR"/>
              <a:t>. </a:t>
            </a:r>
            <a:r>
              <a:rPr lang="ko-KR" altLang="en-US"/>
              <a:t>두 분포가 같을때 </a:t>
            </a:r>
            <a:r>
              <a:rPr lang="en-US" altLang="ko-KR"/>
              <a:t>KL-divergence </a:t>
            </a:r>
            <a:r>
              <a:rPr lang="ko-KR" altLang="en-US"/>
              <a:t>는 </a:t>
            </a:r>
            <a:r>
              <a:rPr lang="en-US" altLang="ko-KR"/>
              <a:t>0, </a:t>
            </a:r>
            <a:br>
              <a:rPr lang="en-US" altLang="ko-KR"/>
            </a:br>
            <a:r>
              <a:rPr lang="ko-KR" altLang="en-US"/>
              <a:t>알고싶은것 데이터의 분포 </a:t>
            </a:r>
            <a:r>
              <a:rPr lang="en-US" altLang="ko-KR"/>
              <a:t>p, </a:t>
            </a:r>
            <a:r>
              <a:rPr lang="ko-KR" altLang="en-US"/>
              <a:t>데이터를 특정 분포로 매핑하는 분포 </a:t>
            </a:r>
            <a:r>
              <a:rPr lang="en-US" altLang="ko-KR"/>
              <a:t>p(z|x), </a:t>
            </a:r>
            <a:br>
              <a:rPr lang="en-US" altLang="ko-KR"/>
            </a:br>
            <a:r>
              <a:rPr lang="ko-KR" altLang="en-US"/>
              <a:t>특정 분포를 주었을때 데이터를 생성하는 </a:t>
            </a:r>
            <a:r>
              <a:rPr lang="en-US" altLang="ko-KR"/>
              <a:t>p(x|z)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116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959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861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554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843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68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4FAE756-B4DB-4B7E-9B37-BF1FE1358C7E}"/>
              </a:ext>
            </a:extLst>
          </p:cNvPr>
          <p:cNvCxnSpPr>
            <a:cxnSpLocks/>
          </p:cNvCxnSpPr>
          <p:nvPr userDrawn="1"/>
        </p:nvCxnSpPr>
        <p:spPr>
          <a:xfrm>
            <a:off x="2795771" y="1643923"/>
            <a:ext cx="6600458" cy="0"/>
          </a:xfrm>
          <a:prstGeom prst="line">
            <a:avLst/>
          </a:prstGeom>
          <a:ln w="31750">
            <a:solidFill>
              <a:srgbClr val="39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COVID-19 time-dependent reproduction rate - MI2RL">
            <a:extLst>
              <a:ext uri="{FF2B5EF4-FFF2-40B4-BE49-F238E27FC236}">
                <a16:creationId xmlns:a16="http://schemas.microsoft.com/office/drawing/2014/main" id="{A3441F71-4505-4B67-8F2E-9BEE86CB74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404" y="175716"/>
            <a:ext cx="1710780" cy="41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87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2B1F96C-5CAF-449D-9152-A4A4D320DB16}"/>
              </a:ext>
            </a:extLst>
          </p:cNvPr>
          <p:cNvCxnSpPr>
            <a:cxnSpLocks/>
          </p:cNvCxnSpPr>
          <p:nvPr userDrawn="1"/>
        </p:nvCxnSpPr>
        <p:spPr>
          <a:xfrm>
            <a:off x="2554698" y="1783079"/>
            <a:ext cx="2931702" cy="0"/>
          </a:xfrm>
          <a:prstGeom prst="line">
            <a:avLst/>
          </a:prstGeom>
          <a:ln w="31750">
            <a:solidFill>
              <a:srgbClr val="39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432E72-4520-470B-B60D-988EDCA159C3}"/>
              </a:ext>
            </a:extLst>
          </p:cNvPr>
          <p:cNvSpPr txBox="1"/>
          <p:nvPr userDrawn="1"/>
        </p:nvSpPr>
        <p:spPr>
          <a:xfrm>
            <a:off x="2485505" y="1243233"/>
            <a:ext cx="177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en-US" altLang="ko-KR" sz="28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바닥글 개체 틀 14">
            <a:extLst>
              <a:ext uri="{FF2B5EF4-FFF2-40B4-BE49-F238E27FC236}">
                <a16:creationId xmlns:a16="http://schemas.microsoft.com/office/drawing/2014/main" id="{0CF0461B-5319-43F1-BD12-11EEB056AD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77386" y="6242215"/>
            <a:ext cx="903316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7">
            <a:extLst>
              <a:ext uri="{FF2B5EF4-FFF2-40B4-BE49-F238E27FC236}">
                <a16:creationId xmlns:a16="http://schemas.microsoft.com/office/drawing/2014/main" id="{A2D57BEB-0827-4D45-8139-D769B35D0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5225" y="6242215"/>
            <a:ext cx="7416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B191F4B7-F7D9-444D-A825-F46656426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3789AEA-EB90-4FD3-9204-B21C2F428EAA}"/>
              </a:ext>
            </a:extLst>
          </p:cNvPr>
          <p:cNvCxnSpPr>
            <a:cxnSpLocks/>
          </p:cNvCxnSpPr>
          <p:nvPr userDrawn="1"/>
        </p:nvCxnSpPr>
        <p:spPr>
          <a:xfrm>
            <a:off x="8961120" y="696814"/>
            <a:ext cx="2954657" cy="0"/>
          </a:xfrm>
          <a:prstGeom prst="line">
            <a:avLst/>
          </a:prstGeom>
          <a:ln w="25400">
            <a:solidFill>
              <a:srgbClr val="39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108D589-4F69-46B6-A242-F24E0F5E5A9F}"/>
              </a:ext>
            </a:extLst>
          </p:cNvPr>
          <p:cNvCxnSpPr>
            <a:cxnSpLocks/>
          </p:cNvCxnSpPr>
          <p:nvPr userDrawn="1"/>
        </p:nvCxnSpPr>
        <p:spPr>
          <a:xfrm>
            <a:off x="8961120" y="267285"/>
            <a:ext cx="2954657" cy="0"/>
          </a:xfrm>
          <a:prstGeom prst="line">
            <a:avLst/>
          </a:prstGeom>
          <a:ln w="25400">
            <a:solidFill>
              <a:srgbClr val="39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바닥글 개체 틀 14">
            <a:extLst>
              <a:ext uri="{FF2B5EF4-FFF2-40B4-BE49-F238E27FC236}">
                <a16:creationId xmlns:a16="http://schemas.microsoft.com/office/drawing/2014/main" id="{FED1840B-C53C-453C-B347-3EC2129659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77386" y="6242215"/>
            <a:ext cx="903316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26" name="슬라이드 번호 개체 틀 17">
            <a:extLst>
              <a:ext uri="{FF2B5EF4-FFF2-40B4-BE49-F238E27FC236}">
                <a16:creationId xmlns:a16="http://schemas.microsoft.com/office/drawing/2014/main" id="{1704B15F-A2F4-4D76-835E-41240306F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5225" y="6242215"/>
            <a:ext cx="7416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B191F4B7-F7D9-444D-A825-F46656426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878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C516629-60F9-403F-920E-7BD9617BE1D2}"/>
              </a:ext>
            </a:extLst>
          </p:cNvPr>
          <p:cNvCxnSpPr/>
          <p:nvPr userDrawn="1"/>
        </p:nvCxnSpPr>
        <p:spPr>
          <a:xfrm>
            <a:off x="3634154" y="2836435"/>
            <a:ext cx="4923692" cy="0"/>
          </a:xfrm>
          <a:prstGeom prst="line">
            <a:avLst/>
          </a:prstGeom>
          <a:ln w="50800">
            <a:solidFill>
              <a:srgbClr val="39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CBBE62E-0797-4B94-A935-8C823368A6C3}"/>
              </a:ext>
            </a:extLst>
          </p:cNvPr>
          <p:cNvCxnSpPr/>
          <p:nvPr userDrawn="1"/>
        </p:nvCxnSpPr>
        <p:spPr>
          <a:xfrm>
            <a:off x="3634154" y="4021564"/>
            <a:ext cx="4923692" cy="0"/>
          </a:xfrm>
          <a:prstGeom prst="line">
            <a:avLst/>
          </a:prstGeom>
          <a:ln w="50800">
            <a:solidFill>
              <a:srgbClr val="39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02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개체 틀 13">
            <a:extLst>
              <a:ext uri="{FF2B5EF4-FFF2-40B4-BE49-F238E27FC236}">
                <a16:creationId xmlns:a16="http://schemas.microsoft.com/office/drawing/2014/main" id="{F13EEE4B-E5A9-441C-ADDB-D76B3017B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2CF7D9D-B8EC-4318-B78B-8690CFD4B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8CE9B1E4-6D18-445F-8186-0D9983E4C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69FF4601-12C0-4C30-915E-51F8987ED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5D249117-E924-4101-A61C-EEB0EAC2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1F4B7-F7D9-444D-A825-F4665642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1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0244D1-9F96-4E76-8897-74150922426B}"/>
              </a:ext>
            </a:extLst>
          </p:cNvPr>
          <p:cNvSpPr txBox="1"/>
          <p:nvPr/>
        </p:nvSpPr>
        <p:spPr>
          <a:xfrm>
            <a:off x="2921423" y="885305"/>
            <a:ext cx="6349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Taming Transformers for High-Resolution Image Synthesis (VQ-GAN)</a:t>
            </a:r>
            <a:endParaRPr lang="ko-KR" altLang="en-US" sz="2000" spc="1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E423-7CA1-449E-9E9C-2BB4A96D36CF}"/>
              </a:ext>
            </a:extLst>
          </p:cNvPr>
          <p:cNvSpPr txBox="1"/>
          <p:nvPr/>
        </p:nvSpPr>
        <p:spPr>
          <a:xfrm>
            <a:off x="7147420" y="1705308"/>
            <a:ext cx="2325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pc="1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김지환</a:t>
            </a:r>
            <a:endParaRPr lang="ko-KR" altLang="en-US" sz="1600" spc="100" dirty="0">
              <a:solidFill>
                <a:srgbClr val="39373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41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</a:t>
            </a:r>
            <a:endParaRPr lang="ko-KR" altLang="en-US" sz="2400" spc="1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8C3BD-5FE7-4883-A7A9-CE84FF4CA1A0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 - VAE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D814C-BC33-4E0A-9A19-DC59987BAFA0}"/>
              </a:ext>
            </a:extLst>
          </p:cNvPr>
          <p:cNvSpPr txBox="1"/>
          <p:nvPr/>
        </p:nvSpPr>
        <p:spPr>
          <a:xfrm>
            <a:off x="496776" y="1473343"/>
            <a:ext cx="717425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u="sng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FC9641-E9E3-4A77-8E0C-743EDDEE27FB}"/>
              </a:ext>
            </a:extLst>
          </p:cNvPr>
          <p:cNvSpPr txBox="1"/>
          <p:nvPr/>
        </p:nvSpPr>
        <p:spPr>
          <a:xfrm>
            <a:off x="0" y="6611779"/>
            <a:ext cx="46309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https://github.com/AntixK/PyTorch-VAE/blob/master/models/vanilla_vae.py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B07BB86-2EA7-4387-871D-3A4944958A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" t="10874" r="2854"/>
          <a:stretch/>
        </p:blipFill>
        <p:spPr>
          <a:xfrm>
            <a:off x="6246496" y="3048077"/>
            <a:ext cx="5161936" cy="17894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02FE5ED-1D8C-49D7-97A6-08C26CF1DB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" t="8474" r="33888" b="4857"/>
          <a:stretch/>
        </p:blipFill>
        <p:spPr>
          <a:xfrm>
            <a:off x="1367704" y="2082307"/>
            <a:ext cx="4630994" cy="372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4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</a:t>
            </a:r>
            <a:endParaRPr lang="ko-KR" altLang="en-US" sz="2400" spc="1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8C3BD-5FE7-4883-A7A9-CE84FF4CA1A0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 - VQ VAE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A1C0C5-FB94-465C-AB2F-25680CAC3649}"/>
              </a:ext>
            </a:extLst>
          </p:cNvPr>
          <p:cNvSpPr txBox="1"/>
          <p:nvPr/>
        </p:nvSpPr>
        <p:spPr>
          <a:xfrm>
            <a:off x="496776" y="1473343"/>
            <a:ext cx="9541959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Discrete Representation Learning</a:t>
            </a:r>
            <a:b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Prior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분포를 </a:t>
            </a:r>
            <a:r>
              <a:rPr lang="ko-KR" altLang="en-US" sz="1200" spc="100">
                <a:solidFill>
                  <a:srgbClr val="393736"/>
                </a:solidFill>
                <a:highlight>
                  <a:srgbClr val="FFFF99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연속적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 </a:t>
            </a:r>
            <a:r>
              <a:rPr lang="ko-KR" altLang="en-US" sz="1200" spc="100">
                <a:solidFill>
                  <a:srgbClr val="393736"/>
                </a:solidFill>
                <a:highlight>
                  <a:srgbClr val="FFFF99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분포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가정하지 말고</a:t>
            </a:r>
            <a:b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spc="100">
                <a:solidFill>
                  <a:srgbClr val="393736"/>
                </a:solidFill>
                <a:highlight>
                  <a:srgbClr val="FFFF99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이산적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이고 </a:t>
            </a:r>
            <a:r>
              <a:rPr lang="ko-KR" altLang="en-US" sz="1200" spc="100">
                <a:solidFill>
                  <a:srgbClr val="393736"/>
                </a:solidFill>
                <a:highlight>
                  <a:srgbClr val="FFFF99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훈련이 가능한 분포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만들자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en-US" altLang="ko-KR" sz="1200" spc="100" dirty="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6FDAF8-6232-4128-833A-68402E5D1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544" y="2526719"/>
            <a:ext cx="8276911" cy="25094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569116-9A8F-44B8-8F11-42592D79F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49" y="5255150"/>
            <a:ext cx="43815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00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</a:t>
            </a:r>
            <a:endParaRPr lang="ko-KR" altLang="en-US" sz="2400" spc="1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8C3BD-5FE7-4883-A7A9-CE84FF4CA1A0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 - VQ VAE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A1C0C5-FB94-465C-AB2F-25680CAC3649}"/>
              </a:ext>
            </a:extLst>
          </p:cNvPr>
          <p:cNvSpPr txBox="1"/>
          <p:nvPr/>
        </p:nvSpPr>
        <p:spPr>
          <a:xfrm>
            <a:off x="496776" y="1473343"/>
            <a:ext cx="9541959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Discrete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variables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6FDAF8-6232-4128-833A-68402E5D1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544" y="1946613"/>
            <a:ext cx="8276911" cy="25094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984AD5-1AD3-42A4-9C4B-09CEF1A0A303}"/>
              </a:ext>
            </a:extLst>
          </p:cNvPr>
          <p:cNvSpPr txBox="1"/>
          <p:nvPr/>
        </p:nvSpPr>
        <p:spPr>
          <a:xfrm>
            <a:off x="1939537" y="4586593"/>
            <a:ext cx="7253623" cy="172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eg.</a:t>
            </a:r>
            <a:b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 image </a:t>
            </a:r>
            <a:r>
              <a:rPr lang="en-US" altLang="ko-KR" sz="1200" b="1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16x3x224x224</a:t>
            </a:r>
          </a:p>
          <a:p>
            <a:pPr>
              <a:lnSpc>
                <a:spcPct val="150000"/>
              </a:lnSpc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Encoded feature </a:t>
            </a:r>
            <a:r>
              <a:rPr lang="en-US" altLang="ko-KR" sz="1200" b="1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</a:t>
            </a:r>
            <a:r>
              <a:rPr lang="en-US" altLang="ko-KR" sz="1200" b="1" spc="100" baseline="-250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</a:t>
            </a:r>
            <a:r>
              <a:rPr lang="en-US" altLang="ko-KR" sz="1200" b="1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(x)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16x</a:t>
            </a:r>
            <a:r>
              <a:rPr lang="en-US" altLang="ko-KR" sz="1200" u="sng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64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x32x32 (B*D*H*W) -&gt; 16,384 * </a:t>
            </a:r>
            <a:r>
              <a:rPr lang="en-US" altLang="ko-KR" sz="1200" u="sng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64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 book </a:t>
            </a:r>
            <a:r>
              <a:rPr lang="en-US" altLang="ko-KR" sz="1200" b="1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512x</a:t>
            </a:r>
            <a:r>
              <a:rPr lang="en-US" altLang="ko-KR" sz="1200" u="sng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64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(num_embedding * D) </a:t>
            </a:r>
          </a:p>
          <a:p>
            <a:pPr>
              <a:lnSpc>
                <a:spcPct val="150000"/>
              </a:lnSpc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Encoding one hot </a:t>
            </a:r>
            <a:r>
              <a:rPr lang="en-US" altLang="ko-KR" sz="1200" b="1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q(z|x)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16,384 * 512 (16x32x32x512)</a:t>
            </a:r>
          </a:p>
          <a:p>
            <a:pPr>
              <a:lnSpc>
                <a:spcPct val="150000"/>
              </a:lnSpc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Quantized latents </a:t>
            </a:r>
            <a:r>
              <a:rPr lang="en-US" altLang="ko-KR" sz="1200" b="1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Z</a:t>
            </a:r>
            <a:r>
              <a:rPr lang="en-US" altLang="ko-KR" sz="1200" b="1" spc="100" baseline="-250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</a:t>
            </a:r>
            <a:r>
              <a:rPr lang="en-US" altLang="ko-KR" sz="1200" b="1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(x)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Encoding one hot * Code book: 16,384 * </a:t>
            </a:r>
            <a:r>
              <a:rPr lang="en-US" altLang="ko-KR" sz="1200" u="sng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64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4152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</a:t>
            </a:r>
            <a:endParaRPr lang="ko-KR" altLang="en-US" sz="2400" spc="1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8C3BD-5FE7-4883-A7A9-CE84FF4CA1A0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 - VQ VAE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FFE01E-7AAA-4A6D-8472-C1BDFE8CA3E3}"/>
              </a:ext>
            </a:extLst>
          </p:cNvPr>
          <p:cNvSpPr txBox="1"/>
          <p:nvPr/>
        </p:nvSpPr>
        <p:spPr>
          <a:xfrm>
            <a:off x="496776" y="1473343"/>
            <a:ext cx="9541959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Loss function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24167D5-8574-4D85-866A-768237535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374634"/>
            <a:ext cx="6096000" cy="29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932837-F18C-4E03-89BF-23C489E64D61}"/>
              </a:ext>
            </a:extLst>
          </p:cNvPr>
          <p:cNvSpPr txBox="1"/>
          <p:nvPr/>
        </p:nvSpPr>
        <p:spPr>
          <a:xfrm>
            <a:off x="3500531" y="2668322"/>
            <a:ext cx="1494256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Reconstruction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34FE0-DE28-4CB7-BBD8-A2487B53D097}"/>
              </a:ext>
            </a:extLst>
          </p:cNvPr>
          <p:cNvSpPr txBox="1"/>
          <p:nvPr/>
        </p:nvSpPr>
        <p:spPr>
          <a:xfrm>
            <a:off x="5486646" y="2668322"/>
            <a:ext cx="1494256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Codebook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5F658E-33B9-4C83-8E7E-C398BAFD99EF}"/>
              </a:ext>
            </a:extLst>
          </p:cNvPr>
          <p:cNvSpPr txBox="1"/>
          <p:nvPr/>
        </p:nvSpPr>
        <p:spPr>
          <a:xfrm>
            <a:off x="7525957" y="2668322"/>
            <a:ext cx="1494256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Commitment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E7268D-5A11-4BEE-AED4-650EC9D99CD0}"/>
              </a:ext>
            </a:extLst>
          </p:cNvPr>
          <p:cNvSpPr txBox="1"/>
          <p:nvPr/>
        </p:nvSpPr>
        <p:spPr>
          <a:xfrm>
            <a:off x="3048000" y="3319093"/>
            <a:ext cx="7516515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Reconstruction: Decoder, Encoder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훈련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Encoder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gradient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복사해서 훈련</a:t>
            </a: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Codebook: Codebook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벡터가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Encoder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output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가깝게 되도록 훈련</a:t>
            </a: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Commitment: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Encoder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Codebook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벡터와 가까운 벡터를 내도록 훈련</a:t>
            </a: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100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</a:t>
            </a:r>
            <a:endParaRPr lang="ko-KR" altLang="en-US" sz="2400" spc="1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8C3BD-5FE7-4883-A7A9-CE84FF4CA1A0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 - VQ VAE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37D871-B288-4DF9-824C-41487422FE08}"/>
              </a:ext>
            </a:extLst>
          </p:cNvPr>
          <p:cNvSpPr txBox="1"/>
          <p:nvPr/>
        </p:nvSpPr>
        <p:spPr>
          <a:xfrm>
            <a:off x="0" y="6611779"/>
            <a:ext cx="49652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https://github.com/AntixK/PyTorch-VAE/blob/master/models/vq_vae.py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54822E-3B9D-41C0-A911-97AD61AAD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80" y="1871457"/>
            <a:ext cx="4458322" cy="714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3E7BCBD-8B01-4B88-BA83-63B9503987FE}"/>
              </a:ext>
            </a:extLst>
          </p:cNvPr>
          <p:cNvSpPr/>
          <p:nvPr/>
        </p:nvSpPr>
        <p:spPr>
          <a:xfrm>
            <a:off x="1394336" y="1511041"/>
            <a:ext cx="2320412" cy="2673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Codebook 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8F402A-ACCD-4826-AF4D-CA4EF1195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80" y="3187085"/>
            <a:ext cx="5531022" cy="31482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E5ED3B3-E126-4878-B8C4-1B73AC74F32C}"/>
              </a:ext>
            </a:extLst>
          </p:cNvPr>
          <p:cNvSpPr/>
          <p:nvPr/>
        </p:nvSpPr>
        <p:spPr>
          <a:xfrm>
            <a:off x="1394334" y="2827602"/>
            <a:ext cx="2320413" cy="2673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벡터 양자화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6BF557-CE55-4440-B49C-DA9F77121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592" y="3187802"/>
            <a:ext cx="5892890" cy="21026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0634D4E-CC0D-4AB8-9BB1-15D4D5A01D1F}"/>
              </a:ext>
            </a:extLst>
          </p:cNvPr>
          <p:cNvSpPr/>
          <p:nvPr/>
        </p:nvSpPr>
        <p:spPr>
          <a:xfrm>
            <a:off x="7928830" y="2827601"/>
            <a:ext cx="2320413" cy="2673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 Loss</a:t>
            </a:r>
            <a:r>
              <a:rPr lang="ko-KR" altLang="en-US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계산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161D5338-3809-4EC8-993B-5F4EEE279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036" y="5495861"/>
            <a:ext cx="6096000" cy="29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076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</a:t>
            </a:r>
            <a:endParaRPr lang="ko-KR" altLang="en-US" sz="2400" spc="1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8C3BD-5FE7-4883-A7A9-CE84FF4CA1A0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 - VQ VAE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FFE01E-7AAA-4A6D-8472-C1BDFE8CA3E3}"/>
              </a:ext>
            </a:extLst>
          </p:cNvPr>
          <p:cNvSpPr txBox="1"/>
          <p:nvPr/>
        </p:nvSpPr>
        <p:spPr>
          <a:xfrm>
            <a:off x="496777" y="1630660"/>
            <a:ext cx="8116282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VQ-VAE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long-term dependency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잘 모델링할 수 있다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원본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source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작은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수십 배 압축할 수 있다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discrete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하며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continuous latent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비교하여 성능이 필적할 만하다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Image, audio, video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모두에 대해서 잘 모델링 및 압축한 후 중요한 내용을 잘 보존하면서 복원이 가능하다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2486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348404-5879-4C55-AB68-552B4A054E52}"/>
              </a:ext>
            </a:extLst>
          </p:cNvPr>
          <p:cNvSpPr txBox="1"/>
          <p:nvPr/>
        </p:nvSpPr>
        <p:spPr>
          <a:xfrm>
            <a:off x="5027438" y="3167390"/>
            <a:ext cx="2137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Methods</a:t>
            </a:r>
            <a:endParaRPr lang="en-US" altLang="ko-KR" sz="28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3386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Methods</a:t>
            </a:r>
            <a:endParaRPr lang="ko-KR" altLang="en-US" sz="2400" spc="1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8C3BD-5FE7-4883-A7A9-CE84FF4CA1A0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Training-procedure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1F9812-9A6A-4B2E-A404-2261E10DCDC6}"/>
              </a:ext>
            </a:extLst>
          </p:cNvPr>
          <p:cNvGrpSpPr/>
          <p:nvPr/>
        </p:nvGrpSpPr>
        <p:grpSpPr>
          <a:xfrm>
            <a:off x="767377" y="1990507"/>
            <a:ext cx="5642796" cy="4387838"/>
            <a:chOff x="546824" y="1388691"/>
            <a:chExt cx="5642796" cy="438783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D255EB7-546C-4479-956A-432E23427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441"/>
            <a:stretch/>
          </p:blipFill>
          <p:spPr>
            <a:xfrm>
              <a:off x="546824" y="1388691"/>
              <a:ext cx="5642796" cy="22058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E4CC0DB-E56A-46A4-AE19-7CA660280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4069" y="4292627"/>
              <a:ext cx="3628303" cy="148390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더하기 기호 1">
              <a:extLst>
                <a:ext uri="{FF2B5EF4-FFF2-40B4-BE49-F238E27FC236}">
                  <a16:creationId xmlns:a16="http://schemas.microsoft.com/office/drawing/2014/main" id="{D184CC5A-D35E-441D-962B-110D4D86F7E5}"/>
                </a:ext>
              </a:extLst>
            </p:cNvPr>
            <p:cNvSpPr/>
            <p:nvPr/>
          </p:nvSpPr>
          <p:spPr>
            <a:xfrm>
              <a:off x="3048673" y="3638759"/>
              <a:ext cx="639097" cy="609600"/>
            </a:xfrm>
            <a:prstGeom prst="mathPlus">
              <a:avLst>
                <a:gd name="adj1" fmla="val 783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07C82B-6F64-4CB8-9573-D9802C24E5F3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https://kjhov195.github.io/2020-03-09-generative_adversarial_network/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1DE762-47CC-4BB3-A44F-6446AFB7E4C2}"/>
              </a:ext>
            </a:extLst>
          </p:cNvPr>
          <p:cNvSpPr txBox="1"/>
          <p:nvPr/>
        </p:nvSpPr>
        <p:spPr>
          <a:xfrm>
            <a:off x="2858851" y="1541647"/>
            <a:ext cx="1459843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spc="1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First-stage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E25C8F4-21B3-44E2-BF36-862B19765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204" y="1983326"/>
            <a:ext cx="2983666" cy="43950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7A7418-C663-4EDE-B618-E45A480F8155}"/>
              </a:ext>
            </a:extLst>
          </p:cNvPr>
          <p:cNvSpPr txBox="1"/>
          <p:nvPr/>
        </p:nvSpPr>
        <p:spPr>
          <a:xfrm>
            <a:off x="8359115" y="1541647"/>
            <a:ext cx="1459843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spc="1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Second-stage</a:t>
            </a:r>
          </a:p>
        </p:txBody>
      </p:sp>
    </p:spTree>
    <p:extLst>
      <p:ext uri="{BB962C8B-B14F-4D97-AF65-F5344CB8AC3E}">
        <p14:creationId xmlns:p14="http://schemas.microsoft.com/office/powerpoint/2010/main" val="1272867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8C3BD-5FE7-4883-A7A9-CE84FF4CA1A0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Architecture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6CF5A-151D-4C7E-8E42-91472EBFB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476" y="1816066"/>
            <a:ext cx="6849047" cy="27034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F8686A-F50A-4A00-BEBE-53CE3F654C9D}"/>
              </a:ext>
            </a:extLst>
          </p:cNvPr>
          <p:cNvSpPr txBox="1"/>
          <p:nvPr/>
        </p:nvSpPr>
        <p:spPr>
          <a:xfrm>
            <a:off x="2563742" y="4690876"/>
            <a:ext cx="7064514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사용해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local feature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풍부한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context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Codebook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encoding.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Transformer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사용해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global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composition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학습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BE5BF2-F1CA-4B3C-91F8-5F84F58775D5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Methods</a:t>
            </a:r>
            <a:endParaRPr lang="ko-KR" altLang="en-US" sz="2400" spc="1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059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Methods</a:t>
            </a:r>
            <a:endParaRPr lang="ko-KR" altLang="en-US" sz="2400" spc="1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8C3BD-5FE7-4883-A7A9-CE84FF4CA1A0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(1) Learning Codebook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6CF5A-151D-4C7E-8E42-91472EBFB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67" y="2343879"/>
            <a:ext cx="3849082" cy="15193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2EBDDE-6633-48FE-928D-8525A833D7E1}"/>
              </a:ext>
            </a:extLst>
          </p:cNvPr>
          <p:cNvSpPr txBox="1"/>
          <p:nvPr/>
        </p:nvSpPr>
        <p:spPr>
          <a:xfrm>
            <a:off x="496776" y="1473343"/>
            <a:ext cx="9541959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VQ-VAE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유사하게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discrete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embedding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추출할 수 있도록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Codebook Z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생성후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Discriminator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adversarial training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방식을 사용하는 것이 차이점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1258D0-E8CB-4D32-83A2-C5B15C81DDD7}"/>
              </a:ext>
            </a:extLst>
          </p:cNvPr>
          <p:cNvGrpSpPr/>
          <p:nvPr/>
        </p:nvGrpSpPr>
        <p:grpSpPr>
          <a:xfrm>
            <a:off x="4977486" y="2608949"/>
            <a:ext cx="3286008" cy="989165"/>
            <a:chOff x="4967654" y="2766080"/>
            <a:chExt cx="3286008" cy="98916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64BA4E9-BEFE-4375-976E-D7A4FFD94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7654" y="2766080"/>
              <a:ext cx="3286008" cy="58206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1ED0B94-BC4A-424E-9346-16CC9E93C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6618" y="3429000"/>
              <a:ext cx="3208080" cy="326245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2C4FE8E-94B8-42C3-8111-83A9C591F2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7937"/>
          <a:stretch/>
        </p:blipFill>
        <p:spPr>
          <a:xfrm>
            <a:off x="3435497" y="4477310"/>
            <a:ext cx="5321006" cy="1519306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29A398-BD30-4326-9F06-E51C307FAE4C}"/>
              </a:ext>
            </a:extLst>
          </p:cNvPr>
          <p:cNvSpPr/>
          <p:nvPr/>
        </p:nvSpPr>
        <p:spPr>
          <a:xfrm>
            <a:off x="6137786" y="2631999"/>
            <a:ext cx="2125707" cy="582063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A23778D-3B36-48F2-8CDE-761019F0E260}"/>
              </a:ext>
            </a:extLst>
          </p:cNvPr>
          <p:cNvSpPr/>
          <p:nvPr/>
        </p:nvSpPr>
        <p:spPr>
          <a:xfrm>
            <a:off x="2858728" y="4114000"/>
            <a:ext cx="1575621" cy="302930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VQ-VAE Loss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44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E80D67F-752E-47B7-AF84-91BA6467218D}"/>
              </a:ext>
            </a:extLst>
          </p:cNvPr>
          <p:cNvSpPr txBox="1"/>
          <p:nvPr/>
        </p:nvSpPr>
        <p:spPr>
          <a:xfrm>
            <a:off x="2490043" y="1962226"/>
            <a:ext cx="5628720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spc="1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en-US" altLang="ko-KR" sz="2000" spc="100" dirty="0">
              <a:solidFill>
                <a:srgbClr val="39373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spc="1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Methods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spc="1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174658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Methods</a:t>
            </a:r>
            <a:endParaRPr lang="ko-KR" altLang="en-US" sz="2400" spc="1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6CF5A-151D-4C7E-8E42-91472EBFB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67" y="2343879"/>
            <a:ext cx="3849082" cy="15193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2EBDDE-6633-48FE-928D-8525A833D7E1}"/>
              </a:ext>
            </a:extLst>
          </p:cNvPr>
          <p:cNvSpPr txBox="1"/>
          <p:nvPr/>
        </p:nvSpPr>
        <p:spPr>
          <a:xfrm>
            <a:off x="496776" y="1473343"/>
            <a:ext cx="9541959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VQ-VAE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유사하게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discrete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embedding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추출할 수 있도록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Codebook Z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생성후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Discriminator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adversarial training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방식을 사용하는 것이 차이점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1258D0-E8CB-4D32-83A2-C5B15C81DDD7}"/>
              </a:ext>
            </a:extLst>
          </p:cNvPr>
          <p:cNvGrpSpPr/>
          <p:nvPr/>
        </p:nvGrpSpPr>
        <p:grpSpPr>
          <a:xfrm>
            <a:off x="4977486" y="2608949"/>
            <a:ext cx="3286008" cy="989165"/>
            <a:chOff x="4967654" y="2766080"/>
            <a:chExt cx="3286008" cy="98916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64BA4E9-BEFE-4375-976E-D7A4FFD94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7654" y="2766080"/>
              <a:ext cx="3286008" cy="58206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1ED0B94-BC4A-424E-9346-16CC9E93C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6618" y="3429000"/>
              <a:ext cx="3208080" cy="326245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29A398-BD30-4326-9F06-E51C307FAE4C}"/>
              </a:ext>
            </a:extLst>
          </p:cNvPr>
          <p:cNvSpPr/>
          <p:nvPr/>
        </p:nvSpPr>
        <p:spPr>
          <a:xfrm>
            <a:off x="6462251" y="3271869"/>
            <a:ext cx="1801243" cy="326245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9D36C-92A8-4066-B184-9368DA896698}"/>
              </a:ext>
            </a:extLst>
          </p:cNvPr>
          <p:cNvSpPr txBox="1"/>
          <p:nvPr/>
        </p:nvSpPr>
        <p:spPr>
          <a:xfrm>
            <a:off x="2839064" y="4496383"/>
            <a:ext cx="6307145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Patchgan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구조를 활용해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patch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단위로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real/fake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구별하는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discriminator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DEA4498-C164-4B68-98B1-EE3F7FAFBFD5}"/>
              </a:ext>
            </a:extLst>
          </p:cNvPr>
          <p:cNvSpPr/>
          <p:nvPr/>
        </p:nvSpPr>
        <p:spPr>
          <a:xfrm>
            <a:off x="2858728" y="4114000"/>
            <a:ext cx="1575621" cy="30293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GAN Loss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549DD-BE85-44BF-9661-241EEFDE3146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(1) Learning Codebook</a:t>
            </a:r>
          </a:p>
        </p:txBody>
      </p:sp>
    </p:spTree>
    <p:extLst>
      <p:ext uri="{BB962C8B-B14F-4D97-AF65-F5344CB8AC3E}">
        <p14:creationId xmlns:p14="http://schemas.microsoft.com/office/powerpoint/2010/main" val="244096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Methods</a:t>
            </a:r>
            <a:endParaRPr lang="ko-KR" altLang="en-US" sz="2400" spc="1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B6CF5A-151D-4C7E-8E42-91472EBFB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67" y="2343879"/>
            <a:ext cx="3849082" cy="15193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2EBDDE-6633-48FE-928D-8525A833D7E1}"/>
              </a:ext>
            </a:extLst>
          </p:cNvPr>
          <p:cNvSpPr txBox="1"/>
          <p:nvPr/>
        </p:nvSpPr>
        <p:spPr>
          <a:xfrm>
            <a:off x="496776" y="1473343"/>
            <a:ext cx="9541959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VQ-VAE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유사하게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discrete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embedding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추출할 수 있도록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Codebook Z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생성후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Discriminator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활용한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adversarial training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방식을 사용하는 것이 차이점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1258D0-E8CB-4D32-83A2-C5B15C81DDD7}"/>
              </a:ext>
            </a:extLst>
          </p:cNvPr>
          <p:cNvGrpSpPr/>
          <p:nvPr/>
        </p:nvGrpSpPr>
        <p:grpSpPr>
          <a:xfrm>
            <a:off x="4977486" y="2608949"/>
            <a:ext cx="3286008" cy="989165"/>
            <a:chOff x="4967654" y="2766080"/>
            <a:chExt cx="3286008" cy="98916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64BA4E9-BEFE-4375-976E-D7A4FFD94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7654" y="2766080"/>
              <a:ext cx="3286008" cy="58206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1ED0B94-BC4A-424E-9346-16CC9E93C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6618" y="3429000"/>
              <a:ext cx="3208080" cy="32624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AF75A7B-7515-4A21-89F5-01D039B5E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613" y="4055006"/>
            <a:ext cx="3849082" cy="913569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325A33B-432C-4144-A310-8C8F23D113A0}"/>
              </a:ext>
            </a:extLst>
          </p:cNvPr>
          <p:cNvSpPr/>
          <p:nvPr/>
        </p:nvSpPr>
        <p:spPr>
          <a:xfrm>
            <a:off x="1180945" y="4114000"/>
            <a:ext cx="1575621" cy="302930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VQ-VAE Loss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5A9ADF5-F86A-493C-9341-EE33FCE71C02}"/>
              </a:ext>
            </a:extLst>
          </p:cNvPr>
          <p:cNvSpPr/>
          <p:nvPr/>
        </p:nvSpPr>
        <p:spPr>
          <a:xfrm>
            <a:off x="2858728" y="4114000"/>
            <a:ext cx="1575621" cy="30293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GAN Loss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CA6E3D8-D7CB-4AB7-AA4E-7E4B500A0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8304" y="4518959"/>
            <a:ext cx="1346406" cy="4919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19E8C2-61B5-4C91-84D3-07CF5583ADB5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(1) Learning Codebook</a:t>
            </a:r>
          </a:p>
        </p:txBody>
      </p:sp>
    </p:spTree>
    <p:extLst>
      <p:ext uri="{BB962C8B-B14F-4D97-AF65-F5344CB8AC3E}">
        <p14:creationId xmlns:p14="http://schemas.microsoft.com/office/powerpoint/2010/main" val="1066954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Methods</a:t>
            </a:r>
            <a:endParaRPr lang="ko-KR" altLang="en-US" sz="2400" spc="1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EBDDE-6633-48FE-928D-8525A833D7E1}"/>
              </a:ext>
            </a:extLst>
          </p:cNvPr>
          <p:cNvSpPr txBox="1"/>
          <p:nvPr/>
        </p:nvSpPr>
        <p:spPr>
          <a:xfrm>
            <a:off x="496776" y="1473343"/>
            <a:ext cx="9541959" cy="14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Codebook Z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학습 완료후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Transformer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학습</a:t>
            </a: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GPT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같은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Decoder-only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아키텍처 사용</a:t>
            </a: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Transformer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훈련시에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index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부분을 랜덤으로 만들고 그것을 올바르게 맞추는 방식으로 학습</a:t>
            </a: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샘플 생성 시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Computational Cost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줄이기 위해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Sliding window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19E8C2-61B5-4C91-84D3-07CF5583ADB5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 Transformer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EFE8FC8-C46C-4B16-A9A8-CDCEF3C92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" b="2435"/>
          <a:stretch/>
        </p:blipFill>
        <p:spPr>
          <a:xfrm>
            <a:off x="3772823" y="3116317"/>
            <a:ext cx="4940709" cy="15835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EC636A-51F0-4D05-AA4D-43673D32D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823" y="4859624"/>
            <a:ext cx="4940709" cy="11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42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Methods</a:t>
            </a:r>
            <a:endParaRPr lang="ko-KR" altLang="en-US" sz="2400" spc="1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EBDDE-6633-48FE-928D-8525A833D7E1}"/>
              </a:ext>
            </a:extLst>
          </p:cNvPr>
          <p:cNvSpPr txBox="1"/>
          <p:nvPr/>
        </p:nvSpPr>
        <p:spPr>
          <a:xfrm>
            <a:off x="496776" y="1473343"/>
            <a:ext cx="9541959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Conditional generation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19E8C2-61B5-4C91-84D3-07CF5583ADB5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 Transformer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95F2CE-DCAB-4C2C-8191-DCB75EB9D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097" y="2195778"/>
            <a:ext cx="8627806" cy="337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10A960-81D5-473A-9FF6-B760E1F54303}"/>
              </a:ext>
            </a:extLst>
          </p:cNvPr>
          <p:cNvSpPr txBox="1"/>
          <p:nvPr/>
        </p:nvSpPr>
        <p:spPr>
          <a:xfrm>
            <a:off x="0" y="6611779"/>
            <a:ext cx="41688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https://devocean.sk.com/blog/techBoardDetail.do?ID=164090</a:t>
            </a:r>
            <a:endParaRPr lang="ko-KR" altLang="en-US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006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Methods</a:t>
            </a:r>
            <a:endParaRPr lang="ko-KR" altLang="en-US" sz="2400" spc="1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19E8C2-61B5-4C91-84D3-07CF5583ADB5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 Transformer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0A960-81D5-473A-9FF6-B760E1F54303}"/>
              </a:ext>
            </a:extLst>
          </p:cNvPr>
          <p:cNvSpPr txBox="1"/>
          <p:nvPr/>
        </p:nvSpPr>
        <p:spPr>
          <a:xfrm>
            <a:off x="0" y="6611779"/>
            <a:ext cx="41688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https://github.com/CompVis/taming-transformers</a:t>
            </a:r>
            <a:endParaRPr lang="ko-KR" altLang="en-US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F60CDA-1791-4073-8BB6-FFF0AA5B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95" y="2103426"/>
            <a:ext cx="4637597" cy="3990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711C4C8-F267-4F4F-8602-886DD9C894D5}"/>
              </a:ext>
            </a:extLst>
          </p:cNvPr>
          <p:cNvSpPr/>
          <p:nvPr/>
        </p:nvSpPr>
        <p:spPr>
          <a:xfrm>
            <a:off x="4935794" y="1505633"/>
            <a:ext cx="2320412" cy="2673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Transformer Training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2C6B95-32D0-4057-A846-23B894DCC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5476875" cy="1133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687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Methods</a:t>
            </a:r>
            <a:endParaRPr lang="ko-KR" altLang="en-US" sz="2400" spc="1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19E8C2-61B5-4C91-84D3-07CF5583ADB5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(2) Transformer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0A960-81D5-473A-9FF6-B760E1F54303}"/>
              </a:ext>
            </a:extLst>
          </p:cNvPr>
          <p:cNvSpPr txBox="1"/>
          <p:nvPr/>
        </p:nvSpPr>
        <p:spPr>
          <a:xfrm>
            <a:off x="0" y="6611779"/>
            <a:ext cx="41688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https://github.com/CompVis/taming-transformers</a:t>
            </a:r>
            <a:endParaRPr lang="ko-KR" altLang="en-US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1F0FE7-05B4-4822-B986-342A21903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036" y="1940991"/>
            <a:ext cx="5601928" cy="3757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6802D94-E823-4371-B52D-39D3508024C4}"/>
              </a:ext>
            </a:extLst>
          </p:cNvPr>
          <p:cNvSpPr/>
          <p:nvPr/>
        </p:nvSpPr>
        <p:spPr>
          <a:xfrm>
            <a:off x="4935794" y="1505633"/>
            <a:ext cx="2320412" cy="2673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Autoregressive Sampling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426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348404-5879-4C55-AB68-552B4A054E52}"/>
              </a:ext>
            </a:extLst>
          </p:cNvPr>
          <p:cNvSpPr txBox="1"/>
          <p:nvPr/>
        </p:nvSpPr>
        <p:spPr>
          <a:xfrm>
            <a:off x="5143655" y="3167390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Results</a:t>
            </a:r>
          </a:p>
        </p:txBody>
      </p:sp>
    </p:spTree>
    <p:extLst>
      <p:ext uri="{BB962C8B-B14F-4D97-AF65-F5344CB8AC3E}">
        <p14:creationId xmlns:p14="http://schemas.microsoft.com/office/powerpoint/2010/main" val="2829515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Results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D60B0C-2C74-4FA9-99C3-F638DD58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85" y="2617166"/>
            <a:ext cx="4214351" cy="31861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656B25-0C51-4DF2-8D7D-CAFF119461F4}"/>
              </a:ext>
            </a:extLst>
          </p:cNvPr>
          <p:cNvSpPr txBox="1"/>
          <p:nvPr/>
        </p:nvSpPr>
        <p:spPr>
          <a:xfrm>
            <a:off x="496776" y="1473343"/>
            <a:ext cx="9541959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Autoregressive generative model SOTA PixelSNAIL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좋은 성능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Semantic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image synthesis task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VAE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모델간의 비교에서도 더 좋은 성능을 보여줌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8DBCEF-BCD1-4D9A-AB71-E2C10F5EB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17166"/>
            <a:ext cx="4626569" cy="1403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1543D4-BCB8-4E8E-855A-1AAC0AFBE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210241"/>
            <a:ext cx="4626569" cy="20510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F8ECE9-90DF-4FB1-995B-7C7CCD34BB02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 SOTA</a:t>
            </a:r>
          </a:p>
        </p:txBody>
      </p:sp>
    </p:spTree>
    <p:extLst>
      <p:ext uri="{BB962C8B-B14F-4D97-AF65-F5344CB8AC3E}">
        <p14:creationId xmlns:p14="http://schemas.microsoft.com/office/powerpoint/2010/main" val="3752649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56B25-0C51-4DF2-8D7D-CAFF119461F4}"/>
              </a:ext>
            </a:extLst>
          </p:cNvPr>
          <p:cNvSpPr txBox="1"/>
          <p:nvPr/>
        </p:nvSpPr>
        <p:spPr>
          <a:xfrm>
            <a:off x="496776" y="1473343"/>
            <a:ext cx="9541959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8ECE9-90DF-4FB1-995B-7C7CCD34BB02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 SOTA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C52BBA-B4D9-474F-906C-EFE5000F1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936" y="2093064"/>
            <a:ext cx="5008127" cy="28874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6292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56B25-0C51-4DF2-8D7D-CAFF119461F4}"/>
              </a:ext>
            </a:extLst>
          </p:cNvPr>
          <p:cNvSpPr txBox="1"/>
          <p:nvPr/>
        </p:nvSpPr>
        <p:spPr>
          <a:xfrm>
            <a:off x="496776" y="1473343"/>
            <a:ext cx="9541959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Completion, Depth-to-Image, Semantic-guide, Pose-guide, Class-condition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8ECE9-90DF-4FB1-995B-7C7CCD34BB02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Conditioning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4CEA8C-D3C4-4015-A4B0-A0A5024F7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2" y="1984909"/>
            <a:ext cx="5800180" cy="14940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D66836-5A53-4D4C-8FFB-984EC08D0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32" y="3524494"/>
            <a:ext cx="5800180" cy="14726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E6F8282-9D2D-4C2C-9F9A-9EAE2C7C1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97" y="5049092"/>
            <a:ext cx="5808715" cy="14726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1CDFB88-65AA-4EDD-8EC9-BF9AA5DAC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947" y="2007343"/>
            <a:ext cx="5800180" cy="14716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D31D1E4-DAFF-4F06-BB09-D0D0ABC6A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947" y="3528272"/>
            <a:ext cx="5800180" cy="14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54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E70961-735D-4B53-938F-29805BE0FDE7}"/>
              </a:ext>
            </a:extLst>
          </p:cNvPr>
          <p:cNvSpPr txBox="1"/>
          <p:nvPr/>
        </p:nvSpPr>
        <p:spPr>
          <a:xfrm>
            <a:off x="4699720" y="3167390"/>
            <a:ext cx="2792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</a:t>
            </a:r>
            <a:endParaRPr lang="en-US" altLang="ko-KR" sz="28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410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Results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8ECE9-90DF-4FB1-995B-7C7CCD34BB02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High Resolution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ADA17A-F93C-4E07-B040-DE8FF69EC04F}"/>
              </a:ext>
            </a:extLst>
          </p:cNvPr>
          <p:cNvGrpSpPr/>
          <p:nvPr/>
        </p:nvGrpSpPr>
        <p:grpSpPr>
          <a:xfrm>
            <a:off x="1215436" y="1997939"/>
            <a:ext cx="9761128" cy="3173188"/>
            <a:chOff x="1096186" y="2076597"/>
            <a:chExt cx="9761128" cy="31731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5881F52-5E5C-4083-8E70-A4FEDA356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186" y="2076597"/>
              <a:ext cx="4881827" cy="317318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C59D0B0-3FF5-4D09-8034-321EF505A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5488" y="2342068"/>
              <a:ext cx="4881826" cy="198324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FD88C14-B752-4C6E-A48C-556569F34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5488" y="4330470"/>
              <a:ext cx="4881826" cy="915342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F9875E6-D564-4A99-9EBC-5FF9B6A9B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212" y="5300940"/>
            <a:ext cx="5025052" cy="101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Results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8ECE9-90DF-4FB1-995B-7C7CCD34BB02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8A83F-8E16-43F7-B8AA-E09051EC81F2}"/>
              </a:ext>
            </a:extLst>
          </p:cNvPr>
          <p:cNvSpPr txBox="1"/>
          <p:nvPr/>
        </p:nvSpPr>
        <p:spPr>
          <a:xfrm>
            <a:off x="496776" y="1473343"/>
            <a:ext cx="9541959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100">
                <a:latin typeface="나눔스퀘어" panose="020B0600000101010101" pitchFamily="50" charset="-127"/>
                <a:ea typeface="나눔스퀘어" panose="020B0600000101010101" pitchFamily="50" charset="-127"/>
              </a:rPr>
              <a:t>저해상도 이미지에 제한되어 있던 </a:t>
            </a:r>
            <a:r>
              <a:rPr lang="en-US" altLang="ko-KR" sz="1200" spc="100">
                <a:latin typeface="나눔스퀘어" panose="020B0600000101010101" pitchFamily="50" charset="-127"/>
                <a:ea typeface="나눔스퀘어" panose="020B0600000101010101" pitchFamily="50" charset="-127"/>
              </a:rPr>
              <a:t>transformer</a:t>
            </a:r>
            <a:r>
              <a:rPr lang="ko-KR" altLang="en-US" sz="1200" spc="1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문제를 해결</a:t>
            </a:r>
            <a:r>
              <a:rPr lang="en-US" altLang="ko-KR" sz="1200" spc="1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100">
                <a:latin typeface="나눔스퀘어" panose="020B0600000101010101" pitchFamily="50" charset="-127"/>
                <a:ea typeface="나눔스퀘어" panose="020B0600000101010101" pitchFamily="50" charset="-127"/>
              </a:rPr>
              <a:t>처음으로 </a:t>
            </a:r>
            <a:r>
              <a:rPr lang="en-US" altLang="ko-KR" sz="1200" spc="100">
                <a:latin typeface="나눔스퀘어" panose="020B0600000101010101" pitchFamily="50" charset="-127"/>
                <a:ea typeface="나눔스퀘어" panose="020B0600000101010101" pitchFamily="50" charset="-127"/>
              </a:rPr>
              <a:t>Transformer </a:t>
            </a:r>
            <a:r>
              <a:rPr lang="ko-KR" altLang="en-US" sz="1200" spc="100">
                <a:latin typeface="나눔스퀘어" panose="020B0600000101010101" pitchFamily="50" charset="-127"/>
                <a:ea typeface="나눔스퀘어" panose="020B0600000101010101" pitchFamily="50" charset="-127"/>
              </a:rPr>
              <a:t>기반 아키텍처로 고해상도 이미지를 생성</a:t>
            </a:r>
            <a:r>
              <a:rPr lang="en-US" altLang="ko-KR" sz="1200" spc="1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100"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ko-KR" altLang="en-US" sz="1200" spc="1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200" spc="100">
                <a:latin typeface="나눔스퀘어" panose="020B0600000101010101" pitchFamily="50" charset="-127"/>
                <a:ea typeface="나눔스퀘어" panose="020B0600000101010101" pitchFamily="50" charset="-127"/>
              </a:rPr>
              <a:t>Transformer</a:t>
            </a:r>
            <a:r>
              <a:rPr lang="ko-KR" altLang="en-US" sz="1200" spc="1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구성요소를 상호 보완적으로 잘 활용함</a:t>
            </a:r>
            <a:r>
              <a:rPr lang="en-US" altLang="ko-KR" sz="1200" spc="1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4825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4849857" y="3105834"/>
            <a:ext cx="2492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3448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</a:t>
            </a:r>
            <a:endParaRPr lang="ko-KR" altLang="en-US" sz="2400" spc="1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C029F-9EE4-48C0-99E0-C33A3498E3FA}"/>
              </a:ext>
            </a:extLst>
          </p:cNvPr>
          <p:cNvSpPr txBox="1"/>
          <p:nvPr/>
        </p:nvSpPr>
        <p:spPr>
          <a:xfrm>
            <a:off x="496776" y="1362460"/>
            <a:ext cx="9541959" cy="2258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Transformer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sequential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대해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long-range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interaction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학습하도록 설계되었고 </a:t>
            </a:r>
            <a:b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b="1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달리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local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interaction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우선시하는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inductive-bias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없다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inductive-bias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transformer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expressivity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결합해 고해상도 이미지를 생성하는 것이 목적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CNN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이미지 구성요소의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contextrich vocabulary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학습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Transformer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고해상도 이미지 구성을 효율적으로 모델링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 정보나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segmentation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공간 정보로 이미지를 제어하는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conditional synthesis task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쉽게 적용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8C3BD-5FE7-4883-A7A9-CE84FF4CA1A0}"/>
              </a:ext>
            </a:extLst>
          </p:cNvPr>
          <p:cNvSpPr txBox="1"/>
          <p:nvPr/>
        </p:nvSpPr>
        <p:spPr>
          <a:xfrm>
            <a:off x="467280" y="1054683"/>
            <a:ext cx="1273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3120875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</a:t>
            </a:r>
            <a:endParaRPr lang="ko-KR" altLang="en-US" sz="2400" spc="1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8C3BD-5FE7-4883-A7A9-CE84FF4CA1A0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 - VAE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FD8D74-0091-4E31-894C-7820B0E9290E}"/>
              </a:ext>
            </a:extLst>
          </p:cNvPr>
          <p:cNvSpPr txBox="1"/>
          <p:nvPr/>
        </p:nvSpPr>
        <p:spPr>
          <a:xfrm>
            <a:off x="496776" y="1473343"/>
            <a:ext cx="9541959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Auto-Encoder: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입력을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variable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보낸 후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latent variable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원본 복원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Encoder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중심의 모델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Variational-AE: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입력데이터의 분포를 근사하는 모델을 학습 후 새로운 이미지 생성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Decoder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중심의 모델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9C52CC0-C30C-41CB-8958-EF75BE6C3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947" y="2244938"/>
            <a:ext cx="6130106" cy="410457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2614D5-4008-44CE-968A-BB118619CDDB}"/>
              </a:ext>
            </a:extLst>
          </p:cNvPr>
          <p:cNvSpPr txBox="1"/>
          <p:nvPr/>
        </p:nvSpPr>
        <p:spPr>
          <a:xfrm>
            <a:off x="0" y="6611779"/>
            <a:ext cx="2944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http://egloos.zum.com/incredible/v/7473318</a:t>
            </a:r>
          </a:p>
        </p:txBody>
      </p:sp>
    </p:spTree>
    <p:extLst>
      <p:ext uri="{BB962C8B-B14F-4D97-AF65-F5344CB8AC3E}">
        <p14:creationId xmlns:p14="http://schemas.microsoft.com/office/powerpoint/2010/main" val="84104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</a:t>
            </a:r>
            <a:endParaRPr lang="ko-KR" altLang="en-US" sz="2400" spc="1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8C3BD-5FE7-4883-A7A9-CE84FF4CA1A0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 - VAE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AB285BC-17D9-44E9-A312-39BB63A64053}"/>
              </a:ext>
            </a:extLst>
          </p:cNvPr>
          <p:cNvGrpSpPr/>
          <p:nvPr/>
        </p:nvGrpSpPr>
        <p:grpSpPr>
          <a:xfrm>
            <a:off x="2969365" y="2921056"/>
            <a:ext cx="6603318" cy="1291846"/>
            <a:chOff x="2969365" y="3429000"/>
            <a:chExt cx="6603318" cy="1291846"/>
          </a:xfrm>
        </p:grpSpPr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283DF544-7499-4AC5-B749-E87056FEC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9365" y="3774091"/>
              <a:ext cx="3434401" cy="946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FB0FA8F-B015-45E7-A1FF-EDFD92F221DC}"/>
                </a:ext>
              </a:extLst>
            </p:cNvPr>
            <p:cNvGrpSpPr/>
            <p:nvPr/>
          </p:nvGrpSpPr>
          <p:grpSpPr>
            <a:xfrm>
              <a:off x="2969365" y="3429000"/>
              <a:ext cx="6603318" cy="1244270"/>
              <a:chOff x="2969365" y="3429000"/>
              <a:chExt cx="6603318" cy="1244270"/>
            </a:xfrm>
          </p:grpSpPr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7A6B0603-597D-4B54-95ED-C739A6BEE2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34283" y="3730972"/>
                <a:ext cx="2438400" cy="935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27041AEF-6A3A-47D9-88E3-7C3D2D358B8E}"/>
                  </a:ext>
                </a:extLst>
              </p:cNvPr>
              <p:cNvGrpSpPr/>
              <p:nvPr/>
            </p:nvGrpSpPr>
            <p:grpSpPr>
              <a:xfrm>
                <a:off x="2969365" y="3429000"/>
                <a:ext cx="3760379" cy="1244270"/>
                <a:chOff x="4405311" y="1666671"/>
                <a:chExt cx="3760379" cy="1244270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77A8EB4-037A-47A9-AE91-6564E61B6139}"/>
                    </a:ext>
                  </a:extLst>
                </p:cNvPr>
                <p:cNvSpPr txBox="1"/>
                <p:nvPr/>
              </p:nvSpPr>
              <p:spPr>
                <a:xfrm>
                  <a:off x="4405311" y="1923398"/>
                  <a:ext cx="111058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Posterior</a:t>
                  </a:r>
                  <a:endParaRPr lang="ko-KR" altLang="en-US" sz="120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F27E6E3-57E6-45E9-B40E-28515D9AF646}"/>
                    </a:ext>
                  </a:extLst>
                </p:cNvPr>
                <p:cNvSpPr txBox="1"/>
                <p:nvPr/>
              </p:nvSpPr>
              <p:spPr>
                <a:xfrm>
                  <a:off x="7246374" y="2633942"/>
                  <a:ext cx="91931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Evidence</a:t>
                  </a:r>
                  <a:endParaRPr lang="ko-KR" altLang="en-US" sz="120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365CCDB-4D7C-499B-9551-D658F91D8BD1}"/>
                    </a:ext>
                  </a:extLst>
                </p:cNvPr>
                <p:cNvSpPr txBox="1"/>
                <p:nvPr/>
              </p:nvSpPr>
              <p:spPr>
                <a:xfrm>
                  <a:off x="7034982" y="1666672"/>
                  <a:ext cx="91931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Prior</a:t>
                  </a:r>
                  <a:endParaRPr lang="ko-KR" altLang="en-US" sz="120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C827F99-8BDC-43CF-8143-2EA71F924368}"/>
                    </a:ext>
                  </a:extLst>
                </p:cNvPr>
                <p:cNvSpPr txBox="1"/>
                <p:nvPr/>
              </p:nvSpPr>
              <p:spPr>
                <a:xfrm>
                  <a:off x="6073877" y="1666671"/>
                  <a:ext cx="91931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Likelihood</a:t>
                  </a:r>
                  <a:endParaRPr lang="ko-KR" altLang="en-US" sz="120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4" name="화살표: 오른쪽 3">
                <a:extLst>
                  <a:ext uri="{FF2B5EF4-FFF2-40B4-BE49-F238E27FC236}">
                    <a16:creationId xmlns:a16="http://schemas.microsoft.com/office/drawing/2014/main" id="{3CB76284-8EEC-4430-A347-08BBFB6E39FF}"/>
                  </a:ext>
                </a:extLst>
              </p:cNvPr>
              <p:cNvSpPr/>
              <p:nvPr/>
            </p:nvSpPr>
            <p:spPr>
              <a:xfrm>
                <a:off x="6626456" y="4100889"/>
                <a:ext cx="383458" cy="220626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108" name="Picture 12">
            <a:extLst>
              <a:ext uri="{FF2B5EF4-FFF2-40B4-BE49-F238E27FC236}">
                <a16:creationId xmlns:a16="http://schemas.microsoft.com/office/drawing/2014/main" id="{2093B6D2-AFB1-44A5-BA33-A96762AE7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365" y="4503842"/>
            <a:ext cx="3857625" cy="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665D35-91C4-4778-91C6-EB1AFCF6EFA0}"/>
              </a:ext>
            </a:extLst>
          </p:cNvPr>
          <p:cNvSpPr txBox="1"/>
          <p:nvPr/>
        </p:nvSpPr>
        <p:spPr>
          <a:xfrm>
            <a:off x="2779416" y="1574581"/>
            <a:ext cx="6981339" cy="1030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분포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p(x)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latent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variable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로 표현한 분포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p(z|x) : Encoder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latent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variable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주었을때 데이터를 생성하는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p(x|z): Decoder</a:t>
            </a:r>
            <a:endParaRPr lang="ko-KR" altLang="en-US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54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</a:t>
            </a:r>
            <a:endParaRPr lang="ko-KR" altLang="en-US" sz="2400" spc="1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8C3BD-5FE7-4883-A7A9-CE84FF4CA1A0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 - VAE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F44B5E9-429D-4236-9B29-85A8A1F47AF6}"/>
              </a:ext>
            </a:extLst>
          </p:cNvPr>
          <p:cNvGrpSpPr/>
          <p:nvPr/>
        </p:nvGrpSpPr>
        <p:grpSpPr>
          <a:xfrm>
            <a:off x="5987848" y="2293848"/>
            <a:ext cx="4121442" cy="2234881"/>
            <a:chOff x="6174660" y="2293848"/>
            <a:chExt cx="4121442" cy="223488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C1F10CF8-F2D0-4AE4-B20E-770C4F86C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4660" y="2293848"/>
              <a:ext cx="4121442" cy="2198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C898661-EDCF-4959-A67C-05D9157FDA86}"/>
                </a:ext>
              </a:extLst>
            </p:cNvPr>
            <p:cNvSpPr/>
            <p:nvPr/>
          </p:nvSpPr>
          <p:spPr>
            <a:xfrm>
              <a:off x="7079226" y="4492729"/>
              <a:ext cx="648000" cy="3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C7D1B3-7557-4491-839B-78711ECE9158}"/>
              </a:ext>
            </a:extLst>
          </p:cNvPr>
          <p:cNvGrpSpPr/>
          <p:nvPr/>
        </p:nvGrpSpPr>
        <p:grpSpPr>
          <a:xfrm>
            <a:off x="5916182" y="4673849"/>
            <a:ext cx="6236490" cy="1147417"/>
            <a:chOff x="11436750" y="2293848"/>
            <a:chExt cx="6236490" cy="1147417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44124AE5-EA75-45E9-9F42-0133C0B42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6750" y="2293848"/>
              <a:ext cx="6236490" cy="1147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A4C2C38-5088-4A08-9E36-3CF9447F42D2}"/>
                </a:ext>
              </a:extLst>
            </p:cNvPr>
            <p:cNvSpPr/>
            <p:nvPr/>
          </p:nvSpPr>
          <p:spPr>
            <a:xfrm>
              <a:off x="11436750" y="2568825"/>
              <a:ext cx="684000" cy="3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DEC6FF8-BED2-4C63-B6B9-70098F1EE000}"/>
              </a:ext>
            </a:extLst>
          </p:cNvPr>
          <p:cNvGrpSpPr/>
          <p:nvPr/>
        </p:nvGrpSpPr>
        <p:grpSpPr>
          <a:xfrm>
            <a:off x="496776" y="1473343"/>
            <a:ext cx="9541959" cy="896720"/>
            <a:chOff x="496776" y="1473343"/>
            <a:chExt cx="9541959" cy="8967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D8D74-0091-4E31-894C-7820B0E9290E}"/>
                </a:ext>
              </a:extLst>
            </p:cNvPr>
            <p:cNvSpPr txBox="1"/>
            <p:nvPr/>
          </p:nvSpPr>
          <p:spPr>
            <a:xfrm>
              <a:off x="496776" y="1473343"/>
              <a:ext cx="9541959" cy="896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spc="1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Maximum likelihood:                                                                 </a:t>
              </a:r>
              <a:r>
                <a:rPr lang="ko-KR" altLang="en-US" sz="1200" spc="1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</a:t>
              </a:r>
              <a:r>
                <a:rPr lang="en-US" altLang="ko-KR" sz="1200" spc="1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z</a:t>
              </a:r>
              <a:r>
                <a:rPr lang="ko-KR" altLang="en-US" sz="1200" spc="1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대해 계산할수 없기때문에 </a:t>
              </a:r>
              <a:r>
                <a:rPr lang="en-US" altLang="ko-KR" sz="1200" spc="1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Intractable.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1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Variational</a:t>
              </a:r>
              <a:r>
                <a:rPr lang="ko-KR" altLang="en-US" sz="1200" spc="1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 spc="1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Inference:</a:t>
              </a:r>
              <a:r>
                <a:rPr lang="ko-KR" altLang="en-US" sz="1200" spc="1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복잡한 </a:t>
              </a:r>
              <a:r>
                <a:rPr lang="en-US" altLang="ko-KR" sz="1200" spc="1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</a:t>
              </a:r>
              <a:r>
                <a:rPr lang="ko-KR" altLang="en-US" sz="1200" spc="1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 있을때 단순한 </a:t>
              </a:r>
              <a:r>
                <a:rPr lang="en-US" altLang="ko-KR" sz="1200" spc="1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q </a:t>
              </a:r>
              <a:r>
                <a:rPr lang="ko-KR" altLang="en-US" sz="1200" spc="1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근사하겠다</a:t>
              </a:r>
              <a:r>
                <a:rPr lang="en-US" altLang="ko-KR" sz="1200" spc="1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br>
                <a:rPr lang="en-US" altLang="ko-KR" sz="1200" spc="1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endPara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D730560C-56CB-4823-A5EF-C3F35D1AC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3168" y="1497765"/>
              <a:ext cx="3104074" cy="356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1FA8377C-3703-4157-A6F1-AB8B4EFF6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242" y="1847493"/>
              <a:ext cx="1514164" cy="210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087F56E9-27DE-4E40-AF97-ED737AF12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60" y="2683843"/>
            <a:ext cx="5402057" cy="242498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5C5A41-FD99-4039-84BE-BAF08EB9ED17}"/>
              </a:ext>
            </a:extLst>
          </p:cNvPr>
          <p:cNvSpPr txBox="1"/>
          <p:nvPr/>
        </p:nvSpPr>
        <p:spPr>
          <a:xfrm>
            <a:off x="0" y="6605281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https://blog.naver.com/PostView.naver?blogId=jk96491&amp;logNo=222177759271</a:t>
            </a:r>
          </a:p>
        </p:txBody>
      </p:sp>
    </p:spTree>
    <p:extLst>
      <p:ext uri="{BB962C8B-B14F-4D97-AF65-F5344CB8AC3E}">
        <p14:creationId xmlns:p14="http://schemas.microsoft.com/office/powerpoint/2010/main" val="1846163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</a:t>
            </a:r>
            <a:endParaRPr lang="ko-KR" altLang="en-US" sz="2400" spc="1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8C3BD-5FE7-4883-A7A9-CE84FF4CA1A0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 - VAE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033BBE-9971-4DEB-84E7-C51DCA6E0E91}"/>
              </a:ext>
            </a:extLst>
          </p:cNvPr>
          <p:cNvSpPr txBox="1"/>
          <p:nvPr/>
        </p:nvSpPr>
        <p:spPr>
          <a:xfrm>
            <a:off x="496776" y="1473343"/>
            <a:ext cx="9541959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Prior z: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다루기 쉬운 표준 정규분포로 가정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2B705C-1E6A-4F24-9B19-ADB2B18CD9F8}"/>
              </a:ext>
            </a:extLst>
          </p:cNvPr>
          <p:cNvGrpSpPr/>
          <p:nvPr/>
        </p:nvGrpSpPr>
        <p:grpSpPr>
          <a:xfrm>
            <a:off x="99174" y="2063365"/>
            <a:ext cx="11993651" cy="3490217"/>
            <a:chOff x="129523" y="2362317"/>
            <a:chExt cx="11993651" cy="34902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BFB021F-80BA-449E-998D-A55D80088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23" y="2746863"/>
              <a:ext cx="4927330" cy="272112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03CD1E82-DE48-45C4-BF70-ABD7FBF9C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751" y="2362317"/>
              <a:ext cx="6994423" cy="349021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7859B38-937D-4EDB-A1F9-C5145FB9F201}"/>
              </a:ext>
            </a:extLst>
          </p:cNvPr>
          <p:cNvSpPr txBox="1"/>
          <p:nvPr/>
        </p:nvSpPr>
        <p:spPr>
          <a:xfrm>
            <a:off x="0" y="6452282"/>
            <a:ext cx="46014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https://towardsdatascience.com/difference-between-autoencoder-ae-and-</a:t>
            </a:r>
            <a:b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variational-autoencoder-vae-ed7be1c038f2</a:t>
            </a:r>
            <a:endParaRPr lang="ko-KR" altLang="en-US" sz="10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710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VQ-GAN</a:t>
            </a:r>
            <a:endParaRPr lang="en-US" altLang="ko-KR" sz="14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</a:t>
            </a:r>
            <a:endParaRPr lang="ko-KR" altLang="en-US" sz="2400" spc="100" dirty="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58C3BD-5FE7-4883-A7A9-CE84FF4CA1A0}"/>
              </a:ext>
            </a:extLst>
          </p:cNvPr>
          <p:cNvSpPr txBox="1"/>
          <p:nvPr/>
        </p:nvSpPr>
        <p:spPr>
          <a:xfrm>
            <a:off x="467280" y="1054683"/>
            <a:ext cx="294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Background - VAE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D814C-BC33-4E0A-9A19-DC59987BAFA0}"/>
              </a:ext>
            </a:extLst>
          </p:cNvPr>
          <p:cNvSpPr txBox="1"/>
          <p:nvPr/>
        </p:nvSpPr>
        <p:spPr>
          <a:xfrm>
            <a:off x="496776" y="1473343"/>
            <a:ext cx="9541959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u="sng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Reparameterization trick</a:t>
            </a:r>
            <a:b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mu, sigma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z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샘플링을하게 되면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deterministic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하지 않아 역전파가 불가능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확정적으로 샘플링 해놓고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z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만들면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deterministic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해져서 역전파가 가능해진다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D997D0-AE69-4935-A7D6-66A3C2D0E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87" y="2593832"/>
            <a:ext cx="7210425" cy="2790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F0A083-D863-4CCD-90AB-9D084337AF69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https://nrhan.tistory.com/entry/Variational-autoencoder</a:t>
            </a:r>
          </a:p>
        </p:txBody>
      </p:sp>
    </p:spTree>
    <p:extLst>
      <p:ext uri="{BB962C8B-B14F-4D97-AF65-F5344CB8AC3E}">
        <p14:creationId xmlns:p14="http://schemas.microsoft.com/office/powerpoint/2010/main" val="4238499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7739</TotalTime>
  <Words>1066</Words>
  <Application>Microsoft Office PowerPoint</Application>
  <PresentationFormat>와이드스크린</PresentationFormat>
  <Paragraphs>193</Paragraphs>
  <Slides>32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맑은 고딕</vt:lpstr>
      <vt:lpstr>나눔스퀘어 Bold</vt:lpstr>
      <vt:lpstr>나눔스퀘어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박소희</dc:creator>
  <cp:lastModifiedBy>김 지환</cp:lastModifiedBy>
  <cp:revision>186</cp:revision>
  <dcterms:created xsi:type="dcterms:W3CDTF">2019-11-09T12:13:38Z</dcterms:created>
  <dcterms:modified xsi:type="dcterms:W3CDTF">2023-06-13T09:55:00Z</dcterms:modified>
</cp:coreProperties>
</file>